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5" r:id="rId2"/>
    <p:sldMasterId id="2147483762" r:id="rId3"/>
    <p:sldMasterId id="2147483787" r:id="rId4"/>
  </p:sldMasterIdLst>
  <p:notesMasterIdLst>
    <p:notesMasterId r:id="rId14"/>
  </p:notesMasterIdLst>
  <p:sldIdLst>
    <p:sldId id="313" r:id="rId5"/>
    <p:sldId id="311" r:id="rId6"/>
    <p:sldId id="312" r:id="rId7"/>
    <p:sldId id="307" r:id="rId8"/>
    <p:sldId id="308" r:id="rId9"/>
    <p:sldId id="301" r:id="rId10"/>
    <p:sldId id="302" r:id="rId11"/>
    <p:sldId id="303" r:id="rId12"/>
    <p:sldId id="31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8" autoAdjust="0"/>
    <p:restoredTop sz="60212" autoAdjust="0"/>
  </p:normalViewPr>
  <p:slideViewPr>
    <p:cSldViewPr snapToGrid="0">
      <p:cViewPr varScale="1">
        <p:scale>
          <a:sx n="42" d="100"/>
          <a:sy n="42" d="100"/>
        </p:scale>
        <p:origin x="-1086" y="-10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5E37B0-271D-45B1-A356-56940B81EBCA}" type="doc">
      <dgm:prSet loTypeId="urn:microsoft.com/office/officeart/2005/8/layout/cycle6" loCatId="process" qsTypeId="urn:microsoft.com/office/officeart/2005/8/quickstyle/simple1" qsCatId="simple" csTypeId="urn:microsoft.com/office/officeart/2005/8/colors/colorful5" csCatId="colorful" phldr="1"/>
      <dgm:spPr/>
      <dgm:t>
        <a:bodyPr/>
        <a:lstStyle/>
        <a:p>
          <a:endParaRPr lang="en-US"/>
        </a:p>
      </dgm:t>
    </dgm:pt>
    <dgm:pt modelId="{FE662C53-0A70-40B8-80A4-53B1A5063590}">
      <dgm:prSet/>
      <dgm:spPr/>
      <dgm:t>
        <a:bodyPr/>
        <a:lstStyle/>
        <a:p>
          <a:pPr rtl="0"/>
          <a:r>
            <a:rPr lang="en-US" dirty="0" smtClean="0">
              <a:latin typeface="Open Sans" pitchFamily="34" charset="0"/>
              <a:ea typeface="Open Sans" pitchFamily="34" charset="0"/>
              <a:cs typeface="Open Sans" pitchFamily="34" charset="0"/>
            </a:rPr>
            <a:t>Open to sharing ideas and opinions</a:t>
          </a:r>
          <a:endParaRPr lang="en-US" dirty="0">
            <a:latin typeface="Open Sans" pitchFamily="34" charset="0"/>
            <a:ea typeface="Open Sans" pitchFamily="34" charset="0"/>
            <a:cs typeface="Open Sans" pitchFamily="34" charset="0"/>
          </a:endParaRPr>
        </a:p>
      </dgm:t>
    </dgm:pt>
    <dgm:pt modelId="{573F120B-68FF-4608-9091-095351BF2D2D}" type="parTrans" cxnId="{C1AF8413-AB26-4158-AD35-254D48532E43}">
      <dgm:prSet/>
      <dgm:spPr/>
      <dgm:t>
        <a:bodyPr/>
        <a:lstStyle/>
        <a:p>
          <a:endParaRPr lang="en-US">
            <a:latin typeface="Open Sans" pitchFamily="34" charset="0"/>
            <a:ea typeface="Open Sans" pitchFamily="34" charset="0"/>
            <a:cs typeface="Open Sans" pitchFamily="34" charset="0"/>
          </a:endParaRPr>
        </a:p>
      </dgm:t>
    </dgm:pt>
    <dgm:pt modelId="{2896705D-E738-4983-B8BD-BBBCE143C613}" type="sibTrans" cxnId="{C1AF8413-AB26-4158-AD35-254D48532E43}">
      <dgm:prSet/>
      <dgm:spPr/>
      <dgm:t>
        <a:bodyPr/>
        <a:lstStyle/>
        <a:p>
          <a:endParaRPr lang="en-US">
            <a:latin typeface="Open Sans" pitchFamily="34" charset="0"/>
            <a:ea typeface="Open Sans" pitchFamily="34" charset="0"/>
            <a:cs typeface="Open Sans" pitchFamily="34" charset="0"/>
          </a:endParaRPr>
        </a:p>
      </dgm:t>
    </dgm:pt>
    <dgm:pt modelId="{15FF202E-99D5-4D55-AAED-EDDA2F560D88}">
      <dgm:prSet/>
      <dgm:spPr/>
      <dgm:t>
        <a:bodyPr/>
        <a:lstStyle/>
        <a:p>
          <a:pPr rtl="0"/>
          <a:r>
            <a:rPr lang="en-US" dirty="0" smtClean="0">
              <a:latin typeface="Open Sans" pitchFamily="34" charset="0"/>
              <a:ea typeface="Open Sans" pitchFamily="34" charset="0"/>
              <a:cs typeface="Open Sans" pitchFamily="34" charset="0"/>
            </a:rPr>
            <a:t>Non-judgmental environment</a:t>
          </a:r>
          <a:endParaRPr lang="en-US" dirty="0">
            <a:latin typeface="Open Sans" pitchFamily="34" charset="0"/>
            <a:ea typeface="Open Sans" pitchFamily="34" charset="0"/>
            <a:cs typeface="Open Sans" pitchFamily="34" charset="0"/>
          </a:endParaRPr>
        </a:p>
      </dgm:t>
    </dgm:pt>
    <dgm:pt modelId="{6959FD3D-C55C-4E3E-BB84-B3A301D7489C}" type="parTrans" cxnId="{F7DF265E-9066-4F8C-B15C-173C2257E139}">
      <dgm:prSet/>
      <dgm:spPr/>
      <dgm:t>
        <a:bodyPr/>
        <a:lstStyle/>
        <a:p>
          <a:endParaRPr lang="en-US">
            <a:latin typeface="Open Sans" pitchFamily="34" charset="0"/>
            <a:ea typeface="Open Sans" pitchFamily="34" charset="0"/>
            <a:cs typeface="Open Sans" pitchFamily="34" charset="0"/>
          </a:endParaRPr>
        </a:p>
      </dgm:t>
    </dgm:pt>
    <dgm:pt modelId="{36D1A752-867F-4ACC-BB7C-2958EA416726}" type="sibTrans" cxnId="{F7DF265E-9066-4F8C-B15C-173C2257E139}">
      <dgm:prSet/>
      <dgm:spPr/>
      <dgm:t>
        <a:bodyPr/>
        <a:lstStyle/>
        <a:p>
          <a:endParaRPr lang="en-US">
            <a:latin typeface="Open Sans" pitchFamily="34" charset="0"/>
            <a:ea typeface="Open Sans" pitchFamily="34" charset="0"/>
            <a:cs typeface="Open Sans" pitchFamily="34" charset="0"/>
          </a:endParaRPr>
        </a:p>
      </dgm:t>
    </dgm:pt>
    <dgm:pt modelId="{DF91234E-1D59-466D-BFC3-1E74A51C5D93}">
      <dgm:prSet/>
      <dgm:spPr/>
      <dgm:t>
        <a:bodyPr/>
        <a:lstStyle/>
        <a:p>
          <a:pPr rtl="0"/>
          <a:r>
            <a:rPr lang="en-US" smtClean="0">
              <a:latin typeface="Open Sans" pitchFamily="34" charset="0"/>
              <a:ea typeface="Open Sans" pitchFamily="34" charset="0"/>
              <a:cs typeface="Open Sans" pitchFamily="34" charset="0"/>
            </a:rPr>
            <a:t>Group </a:t>
          </a:r>
          <a:r>
            <a:rPr lang="en-US" dirty="0" smtClean="0">
              <a:latin typeface="Open Sans" pitchFamily="34" charset="0"/>
              <a:ea typeface="Open Sans" pitchFamily="34" charset="0"/>
              <a:cs typeface="Open Sans" pitchFamily="34" charset="0"/>
            </a:rPr>
            <a:t>safety</a:t>
          </a:r>
          <a:endParaRPr lang="en-US" dirty="0">
            <a:latin typeface="Open Sans" pitchFamily="34" charset="0"/>
            <a:ea typeface="Open Sans" pitchFamily="34" charset="0"/>
            <a:cs typeface="Open Sans" pitchFamily="34" charset="0"/>
          </a:endParaRPr>
        </a:p>
      </dgm:t>
    </dgm:pt>
    <dgm:pt modelId="{740D2CE7-6971-43A0-85DC-F3B4E090C1A4}" type="parTrans" cxnId="{D7F5F9CD-4D84-4E93-A1C6-AAF97F57F2CB}">
      <dgm:prSet/>
      <dgm:spPr/>
      <dgm:t>
        <a:bodyPr/>
        <a:lstStyle/>
        <a:p>
          <a:endParaRPr lang="en-US">
            <a:latin typeface="Open Sans" pitchFamily="34" charset="0"/>
            <a:ea typeface="Open Sans" pitchFamily="34" charset="0"/>
            <a:cs typeface="Open Sans" pitchFamily="34" charset="0"/>
          </a:endParaRPr>
        </a:p>
      </dgm:t>
    </dgm:pt>
    <dgm:pt modelId="{46D78DA0-3F89-4790-95F4-328634BE950B}" type="sibTrans" cxnId="{D7F5F9CD-4D84-4E93-A1C6-AAF97F57F2CB}">
      <dgm:prSet/>
      <dgm:spPr/>
      <dgm:t>
        <a:bodyPr/>
        <a:lstStyle/>
        <a:p>
          <a:endParaRPr lang="en-US">
            <a:latin typeface="Open Sans" pitchFamily="34" charset="0"/>
            <a:ea typeface="Open Sans" pitchFamily="34" charset="0"/>
            <a:cs typeface="Open Sans" pitchFamily="34" charset="0"/>
          </a:endParaRPr>
        </a:p>
      </dgm:t>
    </dgm:pt>
    <dgm:pt modelId="{437160B6-C35A-2A42-A56A-1D2F33C8621E}" type="pres">
      <dgm:prSet presAssocID="{2B5E37B0-271D-45B1-A356-56940B81EBCA}" presName="cycle" presStyleCnt="0">
        <dgm:presLayoutVars>
          <dgm:dir/>
          <dgm:resizeHandles val="exact"/>
        </dgm:presLayoutVars>
      </dgm:prSet>
      <dgm:spPr/>
      <dgm:t>
        <a:bodyPr/>
        <a:lstStyle/>
        <a:p>
          <a:endParaRPr lang="en-US"/>
        </a:p>
      </dgm:t>
    </dgm:pt>
    <dgm:pt modelId="{E582C1D9-F86A-0D42-83AF-65AC83112248}" type="pres">
      <dgm:prSet presAssocID="{FE662C53-0A70-40B8-80A4-53B1A5063590}" presName="node" presStyleLbl="node1" presStyleIdx="0" presStyleCnt="3">
        <dgm:presLayoutVars>
          <dgm:bulletEnabled val="1"/>
        </dgm:presLayoutVars>
      </dgm:prSet>
      <dgm:spPr/>
      <dgm:t>
        <a:bodyPr/>
        <a:lstStyle/>
        <a:p>
          <a:endParaRPr lang="en-US"/>
        </a:p>
      </dgm:t>
    </dgm:pt>
    <dgm:pt modelId="{47C22DDE-514D-A748-8004-67593DBF050D}" type="pres">
      <dgm:prSet presAssocID="{FE662C53-0A70-40B8-80A4-53B1A5063590}" presName="spNode" presStyleCnt="0"/>
      <dgm:spPr/>
      <dgm:t>
        <a:bodyPr/>
        <a:lstStyle/>
        <a:p>
          <a:endParaRPr lang="en-US"/>
        </a:p>
      </dgm:t>
    </dgm:pt>
    <dgm:pt modelId="{E539A6C1-B907-F340-AB04-A713DD4DB2C2}" type="pres">
      <dgm:prSet presAssocID="{2896705D-E738-4983-B8BD-BBBCE143C613}" presName="sibTrans" presStyleLbl="sibTrans1D1" presStyleIdx="0" presStyleCnt="3"/>
      <dgm:spPr/>
      <dgm:t>
        <a:bodyPr/>
        <a:lstStyle/>
        <a:p>
          <a:endParaRPr lang="en-US"/>
        </a:p>
      </dgm:t>
    </dgm:pt>
    <dgm:pt modelId="{02DC457F-E33E-E841-BFC5-489D9C0C9621}" type="pres">
      <dgm:prSet presAssocID="{15FF202E-99D5-4D55-AAED-EDDA2F560D88}" presName="node" presStyleLbl="node1" presStyleIdx="1" presStyleCnt="3" custRadScaleRad="98337" custRadScaleInc="-32513">
        <dgm:presLayoutVars>
          <dgm:bulletEnabled val="1"/>
        </dgm:presLayoutVars>
      </dgm:prSet>
      <dgm:spPr/>
      <dgm:t>
        <a:bodyPr/>
        <a:lstStyle/>
        <a:p>
          <a:endParaRPr lang="en-US"/>
        </a:p>
      </dgm:t>
    </dgm:pt>
    <dgm:pt modelId="{59AC16EC-71AA-7242-B4C8-C9F0F067B288}" type="pres">
      <dgm:prSet presAssocID="{15FF202E-99D5-4D55-AAED-EDDA2F560D88}" presName="spNode" presStyleCnt="0"/>
      <dgm:spPr/>
      <dgm:t>
        <a:bodyPr/>
        <a:lstStyle/>
        <a:p>
          <a:endParaRPr lang="en-US"/>
        </a:p>
      </dgm:t>
    </dgm:pt>
    <dgm:pt modelId="{33B1DD8E-EDD4-B94D-BD71-3DE961DA4795}" type="pres">
      <dgm:prSet presAssocID="{36D1A752-867F-4ACC-BB7C-2958EA416726}" presName="sibTrans" presStyleLbl="sibTrans1D1" presStyleIdx="1" presStyleCnt="3"/>
      <dgm:spPr/>
      <dgm:t>
        <a:bodyPr/>
        <a:lstStyle/>
        <a:p>
          <a:endParaRPr lang="en-US"/>
        </a:p>
      </dgm:t>
    </dgm:pt>
    <dgm:pt modelId="{8186E04C-C418-5949-89E2-34D1AE665E44}" type="pres">
      <dgm:prSet presAssocID="{DF91234E-1D59-466D-BFC3-1E74A51C5D93}" presName="node" presStyleLbl="node1" presStyleIdx="2" presStyleCnt="3" custRadScaleRad="104915" custRadScaleInc="38259">
        <dgm:presLayoutVars>
          <dgm:bulletEnabled val="1"/>
        </dgm:presLayoutVars>
      </dgm:prSet>
      <dgm:spPr/>
      <dgm:t>
        <a:bodyPr/>
        <a:lstStyle/>
        <a:p>
          <a:endParaRPr lang="en-US"/>
        </a:p>
      </dgm:t>
    </dgm:pt>
    <dgm:pt modelId="{D123704E-6A7C-2D4F-8ED5-7A08C29F6B50}" type="pres">
      <dgm:prSet presAssocID="{DF91234E-1D59-466D-BFC3-1E74A51C5D93}" presName="spNode" presStyleCnt="0"/>
      <dgm:spPr/>
      <dgm:t>
        <a:bodyPr/>
        <a:lstStyle/>
        <a:p>
          <a:endParaRPr lang="en-US"/>
        </a:p>
      </dgm:t>
    </dgm:pt>
    <dgm:pt modelId="{A2316CF7-CAC0-8B48-A685-4DD6209C8F76}" type="pres">
      <dgm:prSet presAssocID="{46D78DA0-3F89-4790-95F4-328634BE950B}" presName="sibTrans" presStyleLbl="sibTrans1D1" presStyleIdx="2" presStyleCnt="3"/>
      <dgm:spPr/>
      <dgm:t>
        <a:bodyPr/>
        <a:lstStyle/>
        <a:p>
          <a:endParaRPr lang="en-US"/>
        </a:p>
      </dgm:t>
    </dgm:pt>
  </dgm:ptLst>
  <dgm:cxnLst>
    <dgm:cxn modelId="{B8178AA1-2864-494B-8272-A259268489F0}" type="presOf" srcId="{46D78DA0-3F89-4790-95F4-328634BE950B}" destId="{A2316CF7-CAC0-8B48-A685-4DD6209C8F76}" srcOrd="0" destOrd="0" presId="urn:microsoft.com/office/officeart/2005/8/layout/cycle6"/>
    <dgm:cxn modelId="{C1AF8413-AB26-4158-AD35-254D48532E43}" srcId="{2B5E37B0-271D-45B1-A356-56940B81EBCA}" destId="{FE662C53-0A70-40B8-80A4-53B1A5063590}" srcOrd="0" destOrd="0" parTransId="{573F120B-68FF-4608-9091-095351BF2D2D}" sibTransId="{2896705D-E738-4983-B8BD-BBBCE143C613}"/>
    <dgm:cxn modelId="{F7DF265E-9066-4F8C-B15C-173C2257E139}" srcId="{2B5E37B0-271D-45B1-A356-56940B81EBCA}" destId="{15FF202E-99D5-4D55-AAED-EDDA2F560D88}" srcOrd="1" destOrd="0" parTransId="{6959FD3D-C55C-4E3E-BB84-B3A301D7489C}" sibTransId="{36D1A752-867F-4ACC-BB7C-2958EA416726}"/>
    <dgm:cxn modelId="{8E52799C-A58E-8944-8628-474BAC05040C}" type="presOf" srcId="{DF91234E-1D59-466D-BFC3-1E74A51C5D93}" destId="{8186E04C-C418-5949-89E2-34D1AE665E44}" srcOrd="0" destOrd="0" presId="urn:microsoft.com/office/officeart/2005/8/layout/cycle6"/>
    <dgm:cxn modelId="{40DF5FC5-F5B6-BF45-B173-57A468FDFDF0}" type="presOf" srcId="{15FF202E-99D5-4D55-AAED-EDDA2F560D88}" destId="{02DC457F-E33E-E841-BFC5-489D9C0C9621}" srcOrd="0" destOrd="0" presId="urn:microsoft.com/office/officeart/2005/8/layout/cycle6"/>
    <dgm:cxn modelId="{9C0A21B9-0EDA-3C42-899C-18E27BA8B59B}" type="presOf" srcId="{FE662C53-0A70-40B8-80A4-53B1A5063590}" destId="{E582C1D9-F86A-0D42-83AF-65AC83112248}" srcOrd="0" destOrd="0" presId="urn:microsoft.com/office/officeart/2005/8/layout/cycle6"/>
    <dgm:cxn modelId="{97855A7B-0F78-8D49-B977-7011215CFC13}" type="presOf" srcId="{2896705D-E738-4983-B8BD-BBBCE143C613}" destId="{E539A6C1-B907-F340-AB04-A713DD4DB2C2}" srcOrd="0" destOrd="0" presId="urn:microsoft.com/office/officeart/2005/8/layout/cycle6"/>
    <dgm:cxn modelId="{A958CE6F-2979-AC44-BCAF-10750C975028}" type="presOf" srcId="{36D1A752-867F-4ACC-BB7C-2958EA416726}" destId="{33B1DD8E-EDD4-B94D-BD71-3DE961DA4795}" srcOrd="0" destOrd="0" presId="urn:microsoft.com/office/officeart/2005/8/layout/cycle6"/>
    <dgm:cxn modelId="{D7F5F9CD-4D84-4E93-A1C6-AAF97F57F2CB}" srcId="{2B5E37B0-271D-45B1-A356-56940B81EBCA}" destId="{DF91234E-1D59-466D-BFC3-1E74A51C5D93}" srcOrd="2" destOrd="0" parTransId="{740D2CE7-6971-43A0-85DC-F3B4E090C1A4}" sibTransId="{46D78DA0-3F89-4790-95F4-328634BE950B}"/>
    <dgm:cxn modelId="{CB7E282C-247C-FA4A-884F-808690AC199B}" type="presOf" srcId="{2B5E37B0-271D-45B1-A356-56940B81EBCA}" destId="{437160B6-C35A-2A42-A56A-1D2F33C8621E}" srcOrd="0" destOrd="0" presId="urn:microsoft.com/office/officeart/2005/8/layout/cycle6"/>
    <dgm:cxn modelId="{A7DE8522-1F97-734C-8E37-68C25F585C64}" type="presParOf" srcId="{437160B6-C35A-2A42-A56A-1D2F33C8621E}" destId="{E582C1D9-F86A-0D42-83AF-65AC83112248}" srcOrd="0" destOrd="0" presId="urn:microsoft.com/office/officeart/2005/8/layout/cycle6"/>
    <dgm:cxn modelId="{3CBEFFBF-CB11-4B4B-A0BA-61FA43DBCC72}" type="presParOf" srcId="{437160B6-C35A-2A42-A56A-1D2F33C8621E}" destId="{47C22DDE-514D-A748-8004-67593DBF050D}" srcOrd="1" destOrd="0" presId="urn:microsoft.com/office/officeart/2005/8/layout/cycle6"/>
    <dgm:cxn modelId="{CD499BE2-71BB-1F42-9353-7B40D66FB10E}" type="presParOf" srcId="{437160B6-C35A-2A42-A56A-1D2F33C8621E}" destId="{E539A6C1-B907-F340-AB04-A713DD4DB2C2}" srcOrd="2" destOrd="0" presId="urn:microsoft.com/office/officeart/2005/8/layout/cycle6"/>
    <dgm:cxn modelId="{BB575CAF-9277-844A-9ABD-C855E1E4554F}" type="presParOf" srcId="{437160B6-C35A-2A42-A56A-1D2F33C8621E}" destId="{02DC457F-E33E-E841-BFC5-489D9C0C9621}" srcOrd="3" destOrd="0" presId="urn:microsoft.com/office/officeart/2005/8/layout/cycle6"/>
    <dgm:cxn modelId="{BA8142F1-B310-4743-AB26-E55367EC8124}" type="presParOf" srcId="{437160B6-C35A-2A42-A56A-1D2F33C8621E}" destId="{59AC16EC-71AA-7242-B4C8-C9F0F067B288}" srcOrd="4" destOrd="0" presId="urn:microsoft.com/office/officeart/2005/8/layout/cycle6"/>
    <dgm:cxn modelId="{7CF061D4-B466-F147-8FE7-0CA15A85F068}" type="presParOf" srcId="{437160B6-C35A-2A42-A56A-1D2F33C8621E}" destId="{33B1DD8E-EDD4-B94D-BD71-3DE961DA4795}" srcOrd="5" destOrd="0" presId="urn:microsoft.com/office/officeart/2005/8/layout/cycle6"/>
    <dgm:cxn modelId="{12494AD8-5EDD-C141-BAED-E8E10FE1624C}" type="presParOf" srcId="{437160B6-C35A-2A42-A56A-1D2F33C8621E}" destId="{8186E04C-C418-5949-89E2-34D1AE665E44}" srcOrd="6" destOrd="0" presId="urn:microsoft.com/office/officeart/2005/8/layout/cycle6"/>
    <dgm:cxn modelId="{C5494DAC-3230-0840-91D8-63538DE843F9}" type="presParOf" srcId="{437160B6-C35A-2A42-A56A-1D2F33C8621E}" destId="{D123704E-6A7C-2D4F-8ED5-7A08C29F6B50}" srcOrd="7" destOrd="0" presId="urn:microsoft.com/office/officeart/2005/8/layout/cycle6"/>
    <dgm:cxn modelId="{CF6E9107-4710-F449-B47E-16AF4882920B}" type="presParOf" srcId="{437160B6-C35A-2A42-A56A-1D2F33C8621E}" destId="{A2316CF7-CAC0-8B48-A685-4DD6209C8F76}" srcOrd="8" destOrd="0" presId="urn:microsoft.com/office/officeart/2005/8/layout/cycle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82C1D9-F86A-0D42-83AF-65AC83112248}">
      <dsp:nvSpPr>
        <dsp:cNvPr id="0" name=""/>
        <dsp:cNvSpPr/>
      </dsp:nvSpPr>
      <dsp:spPr>
        <a:xfrm>
          <a:off x="4003562" y="685"/>
          <a:ext cx="2306454" cy="1499195"/>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latin typeface="Open Sans" pitchFamily="34" charset="0"/>
              <a:ea typeface="Open Sans" pitchFamily="34" charset="0"/>
              <a:cs typeface="Open Sans" pitchFamily="34" charset="0"/>
            </a:rPr>
            <a:t>Open to sharing ideas and opinions</a:t>
          </a:r>
          <a:endParaRPr lang="en-US" sz="2400" kern="1200" dirty="0">
            <a:latin typeface="Open Sans" pitchFamily="34" charset="0"/>
            <a:ea typeface="Open Sans" pitchFamily="34" charset="0"/>
            <a:cs typeface="Open Sans" pitchFamily="34" charset="0"/>
          </a:endParaRPr>
        </a:p>
      </dsp:txBody>
      <dsp:txXfrm>
        <a:off x="4003562" y="685"/>
        <a:ext cx="2306454" cy="1499195"/>
      </dsp:txXfrm>
    </dsp:sp>
    <dsp:sp modelId="{E539A6C1-B907-F340-AB04-A713DD4DB2C2}">
      <dsp:nvSpPr>
        <dsp:cNvPr id="0" name=""/>
        <dsp:cNvSpPr/>
      </dsp:nvSpPr>
      <dsp:spPr>
        <a:xfrm>
          <a:off x="3120583" y="724672"/>
          <a:ext cx="4001455" cy="4001455"/>
        </a:xfrm>
        <a:custGeom>
          <a:avLst/>
          <a:gdLst/>
          <a:ahLst/>
          <a:cxnLst/>
          <a:rect l="0" t="0" r="0" b="0"/>
          <a:pathLst>
            <a:path>
              <a:moveTo>
                <a:pt x="3202811" y="401382"/>
              </a:moveTo>
              <a:arcTo wR="2000727" hR="2000727" stAng="18415733" swAng="289946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DC457F-E33E-E841-BFC5-489D9C0C9621}">
      <dsp:nvSpPr>
        <dsp:cNvPr id="0" name=""/>
        <dsp:cNvSpPr/>
      </dsp:nvSpPr>
      <dsp:spPr>
        <a:xfrm>
          <a:off x="5885102" y="2576471"/>
          <a:ext cx="2306454" cy="1499195"/>
        </a:xfrm>
        <a:prstGeom prst="roundRect">
          <a:avLst/>
        </a:prstGeom>
        <a:solidFill>
          <a:schemeClr val="accent5">
            <a:hueOff val="-1548258"/>
            <a:satOff val="15522"/>
            <a:lumOff val="-10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latin typeface="Open Sans" pitchFamily="34" charset="0"/>
              <a:ea typeface="Open Sans" pitchFamily="34" charset="0"/>
              <a:cs typeface="Open Sans" pitchFamily="34" charset="0"/>
            </a:rPr>
            <a:t>Non-judgmental environment</a:t>
          </a:r>
          <a:endParaRPr lang="en-US" sz="2400" kern="1200" dirty="0">
            <a:latin typeface="Open Sans" pitchFamily="34" charset="0"/>
            <a:ea typeface="Open Sans" pitchFamily="34" charset="0"/>
            <a:cs typeface="Open Sans" pitchFamily="34" charset="0"/>
          </a:endParaRPr>
        </a:p>
      </dsp:txBody>
      <dsp:txXfrm>
        <a:off x="5885102" y="2576471"/>
        <a:ext cx="2306454" cy="1499195"/>
      </dsp:txXfrm>
    </dsp:sp>
    <dsp:sp modelId="{33B1DD8E-EDD4-B94D-BD71-3DE961DA4795}">
      <dsp:nvSpPr>
        <dsp:cNvPr id="0" name=""/>
        <dsp:cNvSpPr/>
      </dsp:nvSpPr>
      <dsp:spPr>
        <a:xfrm>
          <a:off x="3069536" y="799197"/>
          <a:ext cx="4001455" cy="4001455"/>
        </a:xfrm>
        <a:custGeom>
          <a:avLst/>
          <a:gdLst/>
          <a:ahLst/>
          <a:cxnLst/>
          <a:rect l="0" t="0" r="0" b="0"/>
          <a:pathLst>
            <a:path>
              <a:moveTo>
                <a:pt x="3521898" y="3300325"/>
              </a:moveTo>
              <a:arcTo wR="2000727" hR="2000727" stAng="2430517" swAng="6032785"/>
            </a:path>
          </a:pathLst>
        </a:custGeom>
        <a:noFill/>
        <a:ln w="9525" cap="flat" cmpd="sng" algn="ctr">
          <a:solidFill>
            <a:schemeClr val="accent5">
              <a:hueOff val="-1548258"/>
              <a:satOff val="15522"/>
              <a:lumOff val="-10784"/>
              <a:alphaOff val="0"/>
            </a:schemeClr>
          </a:solidFill>
          <a:prstDash val="solid"/>
        </a:ln>
        <a:effectLst/>
      </dsp:spPr>
      <dsp:style>
        <a:lnRef idx="1">
          <a:scrgbClr r="0" g="0" b="0"/>
        </a:lnRef>
        <a:fillRef idx="0">
          <a:scrgbClr r="0" g="0" b="0"/>
        </a:fillRef>
        <a:effectRef idx="0">
          <a:scrgbClr r="0" g="0" b="0"/>
        </a:effectRef>
        <a:fontRef idx="minor"/>
      </dsp:style>
    </dsp:sp>
    <dsp:sp modelId="{8186E04C-C418-5949-89E2-34D1AE665E44}">
      <dsp:nvSpPr>
        <dsp:cNvPr id="0" name=""/>
        <dsp:cNvSpPr/>
      </dsp:nvSpPr>
      <dsp:spPr>
        <a:xfrm>
          <a:off x="1973172" y="2533940"/>
          <a:ext cx="2306454" cy="1499195"/>
        </a:xfrm>
        <a:prstGeom prst="roundRect">
          <a:avLst/>
        </a:prstGeom>
        <a:solidFill>
          <a:schemeClr val="accent5">
            <a:hueOff val="-3096517"/>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smtClean="0">
              <a:latin typeface="Open Sans" pitchFamily="34" charset="0"/>
              <a:ea typeface="Open Sans" pitchFamily="34" charset="0"/>
              <a:cs typeface="Open Sans" pitchFamily="34" charset="0"/>
            </a:rPr>
            <a:t>Group </a:t>
          </a:r>
          <a:r>
            <a:rPr lang="en-US" sz="2400" kern="1200" dirty="0" smtClean="0">
              <a:latin typeface="Open Sans" pitchFamily="34" charset="0"/>
              <a:ea typeface="Open Sans" pitchFamily="34" charset="0"/>
              <a:cs typeface="Open Sans" pitchFamily="34" charset="0"/>
            </a:rPr>
            <a:t>safety</a:t>
          </a:r>
          <a:endParaRPr lang="en-US" sz="2400" kern="1200" dirty="0">
            <a:latin typeface="Open Sans" pitchFamily="34" charset="0"/>
            <a:ea typeface="Open Sans" pitchFamily="34" charset="0"/>
            <a:cs typeface="Open Sans" pitchFamily="34" charset="0"/>
          </a:endParaRPr>
        </a:p>
      </dsp:txBody>
      <dsp:txXfrm>
        <a:off x="1973172" y="2533940"/>
        <a:ext cx="2306454" cy="1499195"/>
      </dsp:txXfrm>
    </dsp:sp>
    <dsp:sp modelId="{A2316CF7-CAC0-8B48-A685-4DD6209C8F76}">
      <dsp:nvSpPr>
        <dsp:cNvPr id="0" name=""/>
        <dsp:cNvSpPr/>
      </dsp:nvSpPr>
      <dsp:spPr>
        <a:xfrm>
          <a:off x="3048129" y="821310"/>
          <a:ext cx="4001455" cy="4001455"/>
        </a:xfrm>
        <a:custGeom>
          <a:avLst/>
          <a:gdLst/>
          <a:ahLst/>
          <a:cxnLst/>
          <a:rect l="0" t="0" r="0" b="0"/>
          <a:pathLst>
            <a:path>
              <a:moveTo>
                <a:pt x="23367" y="1695835"/>
              </a:moveTo>
              <a:arcTo wR="2000727" hR="2000727" stAng="11325930" swAng="2955058"/>
            </a:path>
          </a:pathLst>
        </a:custGeom>
        <a:noFill/>
        <a:ln w="9525" cap="flat" cmpd="sng" algn="ctr">
          <a:solidFill>
            <a:schemeClr val="accent5">
              <a:hueOff val="-3096517"/>
              <a:satOff val="31044"/>
              <a:lumOff val="-21569"/>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p14="http://schemas.microsoft.com/office/powerpoint/2010/main" xmlns=""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Welcome everyone, (facilitator</a:t>
            </a:r>
            <a:r>
              <a:rPr lang="en-US" baseline="0" dirty="0" smtClean="0"/>
              <a:t>, introduce yourself and, if you would like, have the participants introduce themselves as well). </a:t>
            </a: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AU" sz="1200" b="1" kern="1200" dirty="0" smtClean="0">
                <a:solidFill>
                  <a:schemeClr val="tx1"/>
                </a:solidFill>
                <a:effectLst/>
                <a:latin typeface="+mn-lt"/>
                <a:ea typeface="+mn-ea"/>
                <a:cs typeface="+mn-cs"/>
              </a:rPr>
              <a:t>Overview </a:t>
            </a:r>
            <a:r>
              <a:rPr lang="mr-IN" sz="1200" b="1" kern="1200" dirty="0" smtClean="0">
                <a:solidFill>
                  <a:schemeClr val="tx1"/>
                </a:solidFill>
                <a:effectLst/>
                <a:latin typeface="+mn-lt"/>
                <a:ea typeface="+mn-ea"/>
                <a:cs typeface="+mn-cs"/>
              </a:rPr>
              <a:t>–</a:t>
            </a:r>
            <a:r>
              <a:rPr lang="en-AU" sz="1200" b="1" kern="1200" dirty="0" smtClean="0">
                <a:solidFill>
                  <a:schemeClr val="tx1"/>
                </a:solidFill>
                <a:effectLst/>
                <a:latin typeface="+mn-lt"/>
                <a:ea typeface="+mn-ea"/>
                <a:cs typeface="+mn-cs"/>
              </a:rPr>
              <a:t> Welcome, Introduction</a:t>
            </a: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Learning Objectives</a:t>
            </a:r>
          </a:p>
          <a:p>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Introduce the training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Introduce facilitators and participants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training agenda, structure &amp; process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hour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Participant Agendas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flip chart as Parking Lot for any questions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flip chart for Expectations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flip chart for Group Agreements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Welcome, Session Objectives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Introductions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Training Objectives &amp; Expectations (4)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Training Overview (5)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Group Agreements (6)</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Housekeeping (7)</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Administer</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Pre-test (you</a:t>
            </a:r>
            <a:r>
              <a:rPr lang="en-US" sz="1200" b="1" kern="1200" baseline="0" dirty="0" smtClean="0">
                <a:solidFill>
                  <a:schemeClr val="tx1"/>
                </a:solidFill>
                <a:effectLst/>
                <a:latin typeface="+mn-lt"/>
                <a:ea typeface="+mn-ea"/>
                <a:cs typeface="+mn-cs"/>
              </a:rPr>
              <a:t> will need 20-30 minutes for the pre-test)</a:t>
            </a:r>
            <a:endParaRPr lang="en-GB" sz="1200" b="1" kern="1200" dirty="0" smtClean="0">
              <a:solidFill>
                <a:schemeClr val="tx1"/>
              </a:solidFill>
              <a:effectLst/>
              <a:latin typeface="+mn-lt"/>
              <a:ea typeface="+mn-ea"/>
              <a:cs typeface="+mn-cs"/>
            </a:endParaRPr>
          </a:p>
          <a:p>
            <a:pPr eaLnBrk="1" hangingPunct="1">
              <a:spcBef>
                <a:spcPct val="0"/>
              </a:spcBef>
            </a:pPr>
            <a:endParaRPr lang="en-US" b="1"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Our objectives for this session are to:</a:t>
            </a:r>
          </a:p>
          <a:p>
            <a:pPr marL="171450" lvl="0" indent="-171450" rtl="0">
              <a:buFont typeface="Arial" charset="0"/>
              <a:buChar char="•"/>
            </a:pPr>
            <a:r>
              <a:rPr lang="en-US" dirty="0" smtClean="0"/>
              <a:t>Introduce the training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Introduce participants and facilitators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Review training agenda, structure &amp; process</a:t>
            </a:r>
          </a:p>
          <a:p>
            <a:pPr eaLnBrk="1" hangingPunct="1">
              <a:spcBef>
                <a:spcPct val="0"/>
              </a:spcBef>
            </a:pPr>
            <a:endParaRPr lang="en-GB" dirty="0" smtClean="0"/>
          </a:p>
          <a:p>
            <a:pPr eaLnBrk="1" hangingPunct="1">
              <a:spcBef>
                <a:spcPct val="0"/>
              </a:spcBef>
            </a:pPr>
            <a:endParaRPr lang="en-US"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solidFill>
                  <a:prstClr val="black"/>
                </a:solidFill>
              </a:rPr>
              <a:p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aseline="0" dirty="0" smtClean="0"/>
              <a:t>Before we begin talking about the training itself, we’re going to get to know each other a little better. I’d like everyone to introduce themselves by saying their name, their position, and one interesting thing about them (that others may not know). </a:t>
            </a:r>
          </a:p>
          <a:p>
            <a:pPr eaLnBrk="1" hangingPunct="1">
              <a:spcBef>
                <a:spcPct val="0"/>
              </a:spcBef>
            </a:pPr>
            <a:endParaRPr lang="en-US" b="1" dirty="0" smtClean="0"/>
          </a:p>
        </p:txBody>
      </p:sp>
      <p:sp>
        <p:nvSpPr>
          <p:cNvPr id="25604" name="Slide Number Placeholder 3"/>
          <p:cNvSpPr>
            <a:spLocks noGrp="1"/>
          </p:cNvSpPr>
          <p:nvPr>
            <p:ph type="sldNum" sz="quarter" idx="5"/>
          </p:nvPr>
        </p:nvSpPr>
        <p:spPr bwMode="auto">
          <a:noFill/>
          <a:ln>
            <a:miter lim="800000"/>
            <a:headEnd/>
            <a:tailEnd/>
          </a:ln>
        </p:spPr>
        <p:txBody>
          <a:bodyPr/>
          <a:lstStyle/>
          <a:p>
            <a:fld id="{6914649C-E9B0-4245-926B-357C3FCAE95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*adapt the objectives written</a:t>
            </a:r>
            <a:r>
              <a:rPr lang="en-US" sz="1200" b="1" kern="1200" baseline="0" dirty="0" smtClean="0">
                <a:solidFill>
                  <a:schemeClr val="tx1"/>
                </a:solidFill>
                <a:effectLst/>
                <a:latin typeface="+mn-lt"/>
                <a:ea typeface="+mn-ea"/>
                <a:cs typeface="+mn-cs"/>
              </a:rPr>
              <a:t> here based on whether you are doing the introductory training for participants who are new to case management or refresher trainings for experienced case workers*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primary objective of this training is to build understanding of, and capacity in, case management for survivors of Gender-Based Violence. In support of this, the training also aims to improve understanding of GBV, its causes and consequences, as well as the underpinning theoretical frameworks, and survivor-centered approaches.</a:t>
            </a:r>
            <a:endParaRPr lang="en-GB" sz="1200" kern="1200" dirty="0" smtClean="0">
              <a:solidFill>
                <a:schemeClr val="tx1"/>
              </a:solidFill>
              <a:effectLst/>
              <a:latin typeface="+mn-lt"/>
              <a:ea typeface="+mn-ea"/>
              <a:cs typeface="+mn-cs"/>
            </a:endParaRPr>
          </a:p>
          <a:p>
            <a:endParaRPr lang="en-US" baseline="0" dirty="0" smtClean="0"/>
          </a:p>
          <a:p>
            <a:r>
              <a:rPr lang="en-US" baseline="0" dirty="0" smtClean="0"/>
              <a:t>Before we begin, I’d like to make sure that we are all on the same page in terms of our expectations from this training. </a:t>
            </a:r>
            <a:r>
              <a:rPr lang="en-US" b="1" baseline="0" dirty="0" smtClean="0">
                <a:solidFill>
                  <a:schemeClr val="tx1"/>
                </a:solidFill>
              </a:rPr>
              <a:t>*pass out post-it notes* </a:t>
            </a:r>
            <a:r>
              <a:rPr lang="en-US" baseline="0" dirty="0" smtClean="0"/>
              <a:t>Please take a few post-its each and write on each piece of paper one of your expectations from this week. For example, by the end of this week, I would like to </a:t>
            </a:r>
            <a:r>
              <a:rPr lang="mr-IN" baseline="0" dirty="0" smtClean="0"/>
              <a:t>…</a:t>
            </a:r>
            <a:r>
              <a:rPr lang="en-AU" baseline="0" dirty="0" smtClean="0"/>
              <a:t>once you have written them, please put them on the Expectations flip chart. I will review them during the day and we will discuss them if there is anything we will likely not be able to achieve during this training. </a:t>
            </a:r>
          </a:p>
          <a:p>
            <a:endParaRPr lang="en-AU" baseline="0" dirty="0" smtClean="0"/>
          </a:p>
          <a:p>
            <a:r>
              <a:rPr lang="en-AU" b="1" baseline="0" dirty="0" smtClean="0"/>
              <a:t>*Collect the post-its before the end of the day and review. If they are things that are clearly part of the training process, keep them to review in the final wrap-up. If there are expectations that are not currently part of the training plan but could be included, assess how to do so. If there are expectations that are clearly outside of the scope of the training, let participants know in the wrap up at the end of the day </a:t>
            </a:r>
            <a:r>
              <a:rPr lang="mr-IN" b="1" baseline="0" dirty="0" smtClean="0"/>
              <a:t>–</a:t>
            </a:r>
            <a:r>
              <a:rPr lang="en-AU" b="1" baseline="0" dirty="0" smtClean="0"/>
              <a:t> if possible, discuss how these issues will be addressed in the future*</a:t>
            </a:r>
            <a:endParaRPr lang="en-US" b="1" baseline="0" dirty="0" smtClean="0"/>
          </a:p>
          <a:p>
            <a:pPr eaLnBrk="1" hangingPunct="1">
              <a:spcBef>
                <a:spcPct val="0"/>
              </a:spcBef>
            </a:pPr>
            <a:endParaRPr lang="en-US" b="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308EB5-39CE-4BEE-95F8-47202DF183C2}"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 Agenda here.</a:t>
            </a:r>
            <a:r>
              <a:rPr lang="en-US" baseline="0" dirty="0" smtClean="0"/>
              <a:t> Discuss the week’s agenda in general and the Day 1 Agenda in more detail. Discuss the timing of breaks and lunch, the beginning of the day, end of the day, etc. Ask for volunteers to help manage timing and get participants back into the room on time. Introduce Parking Lot. *</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dirty="0"/>
          </a:p>
        </p:txBody>
      </p:sp>
    </p:spTree>
    <p:extLst>
      <p:ext uri="{BB962C8B-B14F-4D97-AF65-F5344CB8AC3E}">
        <p14:creationId xmlns:p14="http://schemas.microsoft.com/office/powerpoint/2010/main" xmlns="" val="6747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begin, we are going to establish some group agreements for how we want to work together today. Who has some suggestions for behaviors they would like to see during the training?</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*Ask</a:t>
            </a:r>
            <a:r>
              <a:rPr lang="en-US" baseline="0" dirty="0" smtClean="0"/>
              <a:t> for suggestions and write them on a flip chart (before clicking to animate the image). Prompt for more ideas, ensuring that respect, confidentiality, open participation are included </a:t>
            </a:r>
            <a:r>
              <a:rPr lang="mr-IN" baseline="0" dirty="0" smtClean="0"/>
              <a:t>–</a:t>
            </a:r>
            <a:r>
              <a:rPr lang="en-US" baseline="0" dirty="0" smtClean="0"/>
              <a:t> and making sure that ideas such as ‘respect’ are broken down into what they look like in practice (e.g. ’What does it look like when we respect each other?).*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I’m going to highlight a few of the group agreements that are really important. This training space needs to feel safe and open for everyone, so we want to make sure that these agreements are respected in the way we interact with each other. Now I’m going to ask you all to come up and sign the flip chart with the group agreements as a way of committing to them in our work together.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dirty="0"/>
          </a:p>
        </p:txBody>
      </p:sp>
    </p:spTree>
    <p:extLst>
      <p:ext uri="{BB962C8B-B14F-4D97-AF65-F5344CB8AC3E}">
        <p14:creationId xmlns:p14="http://schemas.microsoft.com/office/powerpoint/2010/main" xmlns="" val="8141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Review housekeeping</a:t>
            </a:r>
            <a:r>
              <a:rPr lang="en-US" b="1" baseline="0" dirty="0" smtClean="0"/>
              <a:t> issues. Let participants know where bathrooms are, where breaks will take place, and review agreements around the use of computers and phones (if participants need to send an urgent email, where this should happen, for example). This is also the time to review hotel arrangements, per diems, travel, etc. if any of these are relevant.*</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dirty="0"/>
          </a:p>
        </p:txBody>
      </p:sp>
    </p:spTree>
    <p:extLst>
      <p:ext uri="{BB962C8B-B14F-4D97-AF65-F5344CB8AC3E}">
        <p14:creationId xmlns:p14="http://schemas.microsoft.com/office/powerpoint/2010/main" xmlns="" val="847360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Administer</a:t>
            </a:r>
            <a:r>
              <a:rPr lang="en-US" baseline="0" smtClean="0"/>
              <a:t> pre-test</a:t>
            </a:r>
            <a:endParaRPr lang="en-US"/>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3"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cxnSp>
        <p:nvCxnSpPr>
          <p:cNvPr id="5" name="Straight Connector 4"/>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6" name="Rectangle 5"/>
          <p:cNvSpPr/>
          <p:nvPr userDrawn="1"/>
        </p:nvSpPr>
        <p:spPr>
          <a:xfrm>
            <a:off x="592138" y="704850"/>
            <a:ext cx="10907712" cy="4205288"/>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7" name="Title 1"/>
          <p:cNvSpPr txBox="1">
            <a:spLocks/>
          </p:cNvSpPr>
          <p:nvPr userDrawn="1"/>
        </p:nvSpPr>
        <p:spPr>
          <a:xfrm>
            <a:off x="795338" y="2439988"/>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nSpc>
                <a:spcPct val="120000"/>
              </a:lnSpc>
              <a:defRPr/>
            </a:pPr>
            <a:r>
              <a:rPr lang="en-US" sz="2400" spc="0" dirty="0" smtClean="0">
                <a:solidFill>
                  <a:srgbClr val="0092BA"/>
                </a:solidFill>
              </a:rPr>
              <a:t>Providing care and case management services </a:t>
            </a:r>
          </a:p>
          <a:p>
            <a:pPr>
              <a:lnSpc>
                <a:spcPct val="120000"/>
              </a:lnSpc>
              <a:defRPr/>
            </a:pPr>
            <a:r>
              <a:rPr lang="en-US" sz="2400" spc="0" dirty="0" smtClean="0">
                <a:solidFill>
                  <a:srgbClr val="0092BA"/>
                </a:solidFill>
              </a:rPr>
              <a:t>to gender-based violence survivors in </a:t>
            </a:r>
          </a:p>
          <a:p>
            <a:pPr>
              <a:lnSpc>
                <a:spcPct val="120000"/>
              </a:lnSpc>
              <a:defRPr/>
            </a:pPr>
            <a:r>
              <a:rPr lang="en-US" sz="2400" spc="0" dirty="0" smtClean="0">
                <a:solidFill>
                  <a:srgbClr val="0092BA"/>
                </a:solidFill>
              </a:rPr>
              <a:t>humanitarian settings</a:t>
            </a:r>
            <a:endParaRPr lang="en-US" sz="2400" spc="0" dirty="0">
              <a:solidFill>
                <a:srgbClr val="0092BA"/>
              </a:solidFill>
            </a:endParaRPr>
          </a:p>
        </p:txBody>
      </p:sp>
      <p:cxnSp>
        <p:nvCxnSpPr>
          <p:cNvPr id="8" name="Straight Connector 7"/>
          <p:cNvCxnSpPr/>
          <p:nvPr userDrawn="1"/>
        </p:nvCxnSpPr>
        <p:spPr>
          <a:xfrm>
            <a:off x="871538" y="4132263"/>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pic>
        <p:nvPicPr>
          <p:cNvPr id="9" name="Picture 12" descr="IRC-2017-box.jpg"/>
          <p:cNvPicPr>
            <a:picLocks noChangeAspect="1"/>
          </p:cNvPicPr>
          <p:nvPr userDrawn="1"/>
        </p:nvPicPr>
        <p:blipFill>
          <a:blip r:embed="rId3" cstate="print"/>
          <a:srcRect/>
          <a:stretch>
            <a:fillRect/>
          </a:stretch>
        </p:blipFill>
        <p:spPr bwMode="auto">
          <a:xfrm>
            <a:off x="9285288" y="2532063"/>
            <a:ext cx="1665287" cy="1173162"/>
          </a:xfrm>
          <a:prstGeom prst="rect">
            <a:avLst/>
          </a:prstGeom>
          <a:noFill/>
          <a:ln w="9525">
            <a:noFill/>
            <a:miter lim="800000"/>
            <a:headEnd/>
            <a:tailEnd/>
          </a:ln>
        </p:spPr>
      </p:pic>
      <p:sp>
        <p:nvSpPr>
          <p:cNvPr id="10" name="Title 1"/>
          <p:cNvSpPr txBox="1">
            <a:spLocks/>
          </p:cNvSpPr>
          <p:nvPr userDrawn="1"/>
        </p:nvSpPr>
        <p:spPr>
          <a:xfrm>
            <a:off x="795338" y="4189413"/>
            <a:ext cx="9534525" cy="466725"/>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nSpc>
                <a:spcPct val="120000"/>
              </a:lnSpc>
              <a:defRPr/>
            </a:pPr>
            <a:r>
              <a:rPr lang="en-US" sz="1800" spc="0" dirty="0" smtClean="0">
                <a:solidFill>
                  <a:srgbClr val="0092BA"/>
                </a:solidFill>
                <a:latin typeface="Franklin Gothic Book"/>
              </a:rPr>
              <a:t>First Edition</a:t>
            </a:r>
            <a:endParaRPr lang="en-US" sz="1800" spc="0" dirty="0">
              <a:solidFill>
                <a:srgbClr val="0092BA"/>
              </a:solidFill>
              <a:latin typeface="Franklin Gothic Book"/>
            </a:endParaRPr>
          </a:p>
        </p:txBody>
      </p:sp>
      <p:sp>
        <p:nvSpPr>
          <p:cNvPr id="11" name="Title 1"/>
          <p:cNvSpPr txBox="1">
            <a:spLocks/>
          </p:cNvSpPr>
          <p:nvPr userDrawn="1"/>
        </p:nvSpPr>
        <p:spPr>
          <a:xfrm>
            <a:off x="809625" y="1028700"/>
            <a:ext cx="10591800" cy="1427163"/>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4"/>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pic>
        <p:nvPicPr>
          <p:cNvPr id="6" name="Picture 8" descr="IRC-Checklist-1-02.png"/>
          <p:cNvPicPr>
            <a:picLocks noChangeAspect="1"/>
          </p:cNvPicPr>
          <p:nvPr userDrawn="1"/>
        </p:nvPicPr>
        <p:blipFill>
          <a:blip r:embed="rId4" cstate="print"/>
          <a:srcRect/>
          <a:stretch>
            <a:fillRect/>
          </a:stretch>
        </p:blipFill>
        <p:spPr bwMode="auto">
          <a:xfrm>
            <a:off x="1000125" y="2757488"/>
            <a:ext cx="654050" cy="890587"/>
          </a:xfrm>
          <a:prstGeom prst="rect">
            <a:avLst/>
          </a:prstGeom>
          <a:noFill/>
          <a:ln w="9525">
            <a:noFill/>
            <a:miter lim="800000"/>
            <a:headEnd/>
            <a:tailEnd/>
          </a:ln>
        </p:spPr>
      </p:pic>
      <p:sp>
        <p:nvSpPr>
          <p:cNvPr id="2" name="Title 1"/>
          <p:cNvSpPr>
            <a:spLocks noGrp="1"/>
          </p:cNvSpPr>
          <p:nvPr>
            <p:ph type="title"/>
          </p:nvPr>
        </p:nvSpPr>
        <p:spPr>
          <a:xfrm>
            <a:off x="1749778" y="2913548"/>
            <a:ext cx="3852334" cy="1545564"/>
          </a:xfrm>
        </p:spPr>
        <p:txBody>
          <a:bodyPr anchor="t"/>
          <a:lstStyle>
            <a:lvl1pPr algn="l">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1016000"/>
            <a:ext cx="4478866" cy="4898247"/>
          </a:xfrm>
        </p:spPr>
        <p:txBody>
          <a:bodyPr anchor="ctr">
            <a:normAutofit/>
          </a:bodyPr>
          <a:lstStyle>
            <a:lvl1pPr marL="457200" indent="-457200">
              <a:lnSpc>
                <a:spcPct val="110000"/>
              </a:lnSpc>
              <a:spcBef>
                <a:spcPts val="1200"/>
              </a:spcBef>
              <a:spcAft>
                <a:spcPts val="2400"/>
              </a:spcAft>
              <a:buSzPct val="100000"/>
              <a:buFontTx/>
              <a:buBlip>
                <a:blip r:embed="rId5"/>
              </a:buBlip>
              <a:defRPr sz="2400" spc="0"/>
            </a:lvl1pPr>
            <a:lvl2pPr marL="265176" indent="-137160">
              <a:buSzPct val="100000"/>
              <a:buFontTx/>
              <a:buBlip>
                <a:blip r:embed="rId6"/>
              </a:buBlip>
              <a:defRPr/>
            </a:lvl2pPr>
            <a:lvl3pPr marL="448056" indent="-137160">
              <a:buSzPct val="100000"/>
              <a:buFontTx/>
              <a:buBlip>
                <a:blip r:embed="rId6"/>
              </a:buBlip>
              <a:defRPr/>
            </a:lvl3pPr>
            <a:lvl4pPr marL="594360" indent="-137160">
              <a:buSzPct val="100000"/>
              <a:buFontTx/>
              <a:buBlip>
                <a:blip r:embed="rId6"/>
              </a:buBlip>
              <a:defRPr/>
            </a:lvl4pPr>
            <a:lvl5pPr marL="777240" indent="-137160">
              <a:buSzPct val="100000"/>
              <a:buFontTx/>
              <a:buBlip>
                <a:blip r:embed="rId6"/>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5"/>
              </a:buBlip>
              <a:defRPr/>
            </a:lvl2pPr>
            <a:lvl3pPr marL="448056" indent="-137160">
              <a:buSzPct val="100000"/>
              <a:buFontTx/>
              <a:buBlip>
                <a:blip r:embed="rId5"/>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12237831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9477439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286392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263035433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xmlns=""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04/24/2017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heme" Target="../theme/theme3.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theme" Target="../theme/theme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04/24/2017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61"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CB61FFD-854F-463D-9472-AABB69DE5DE0}"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B9ED1762-88ED-4B5E-BE10-EFC2EF0652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j-cs"/>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n-cs"/>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n-cs"/>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04/24/2017</a:t>
            </a:fld>
            <a:endParaRPr lang="en-US" smtClean="0">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smtClean="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 id="2147483782" r:id="rId20"/>
    <p:sldLayoutId id="2147483783" r:id="rId21"/>
    <p:sldLayoutId id="2147483784" r:id="rId22"/>
    <p:sldLayoutId id="2147483785" r:id="rId23"/>
    <p:sldLayoutId id="2147483786"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 id="2147483805" r:id="rId18"/>
    <p:sldLayoutId id="2147483806" r:id="rId19"/>
    <p:sldLayoutId id="2147483807" r:id="rId20"/>
    <p:sldLayoutId id="2147483808" r:id="rId21"/>
    <p:sldLayoutId id="2147483809" r:id="rId22"/>
    <p:sldLayoutId id="2147483810" r:id="rId23"/>
    <p:sldLayoutId id="2147483811"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latin typeface="Franklin Gothic Medium" pitchFamily="34" charset="0"/>
              </a:rPr>
              <a:t>WELCOME AND INTRODUCTION</a:t>
            </a:r>
            <a:endParaRPr lang="en-US" dirty="0">
              <a:latin typeface="Franklin Gothic Medium" pitchFamily="34" charset="0"/>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62990" y="407066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1"/>
            </a:solidFill>
          </a:ln>
        </p:spPr>
        <p:txBody>
          <a:bodyPr/>
          <a:lstStyle/>
          <a:p>
            <a:pPr eaLnBrk="1" fontAlgn="auto" hangingPunct="1">
              <a:spcAft>
                <a:spcPts val="0"/>
              </a:spcAft>
              <a:defRPr/>
            </a:pPr>
            <a:r>
              <a:rPr lang="en-US" dirty="0" smtClean="0">
                <a:ea typeface="+mj-ea"/>
                <a:cs typeface="+mj-cs"/>
              </a:rPr>
              <a:t>OBJECTIVES</a:t>
            </a:r>
            <a:endParaRPr lang="en-US" dirty="0">
              <a:ea typeface="+mj-ea"/>
              <a:cs typeface="+mj-cs"/>
            </a:endParaRPr>
          </a:p>
        </p:txBody>
      </p:sp>
      <p:sp>
        <p:nvSpPr>
          <p:cNvPr id="5" name="Content Placeholder 2"/>
          <p:cNvSpPr>
            <a:spLocks noGrp="1"/>
          </p:cNvSpPr>
          <p:nvPr>
            <p:ph idx="1"/>
          </p:nvPr>
        </p:nvSpPr>
        <p:spPr>
          <a:xfrm>
            <a:off x="6980441" y="1259363"/>
            <a:ext cx="4478866" cy="5053469"/>
          </a:xfrm>
        </p:spPr>
        <p:txBody>
          <a:bodyPr rtlCol="0">
            <a:normAutofit/>
          </a:bodyPr>
          <a:lstStyle/>
          <a:p>
            <a:pPr marL="171450" lvl="0" indent="-171450" eaLnBrk="1" fontAlgn="auto" hangingPunct="1">
              <a:lnSpc>
                <a:spcPct val="100000"/>
              </a:lnSpc>
              <a:spcBef>
                <a:spcPts val="0"/>
              </a:spcBef>
              <a:spcAft>
                <a:spcPts val="0"/>
              </a:spcAft>
              <a:buClrTx/>
              <a:buSzTx/>
              <a:buNone/>
              <a:defRPr/>
            </a:pPr>
            <a:endParaRPr lang="en-US" sz="2400" dirty="0" smtClean="0">
              <a:latin typeface="Open Sans" pitchFamily="34" charset="0"/>
              <a:ea typeface="Open Sans" pitchFamily="34" charset="0"/>
              <a:cs typeface="Open Sans" pitchFamily="34" charset="0"/>
            </a:endParaRPr>
          </a:p>
          <a:p>
            <a:pPr lvl="0" eaLnBrk="1" fontAlgn="auto" hangingPunct="1">
              <a:buClr>
                <a:schemeClr val="accent3"/>
              </a:buClr>
              <a:defRPr/>
            </a:pPr>
            <a:r>
              <a:rPr lang="en-US" sz="2400" dirty="0" smtClean="0">
                <a:latin typeface="Open Sans" pitchFamily="34" charset="0"/>
                <a:ea typeface="Open Sans" pitchFamily="34" charset="0"/>
                <a:cs typeface="Open Sans" pitchFamily="34" charset="0"/>
              </a:rPr>
              <a:t>Introduce the training </a:t>
            </a:r>
          </a:p>
          <a:p>
            <a:pPr lvl="0" eaLnBrk="1" fontAlgn="auto" hangingPunct="1">
              <a:buClr>
                <a:schemeClr val="accent3"/>
              </a:buClr>
              <a:defRPr/>
            </a:pPr>
            <a:r>
              <a:rPr lang="en-US" sz="2400" dirty="0" smtClean="0">
                <a:latin typeface="Open Sans" pitchFamily="34" charset="0"/>
                <a:ea typeface="Open Sans" pitchFamily="34" charset="0"/>
                <a:cs typeface="Open Sans" pitchFamily="34" charset="0"/>
              </a:rPr>
              <a:t>Review training agenda, structure &amp; process</a:t>
            </a:r>
          </a:p>
          <a:p>
            <a:pPr eaLnBrk="1" fontAlgn="auto" hangingPunct="1">
              <a:buClr>
                <a:schemeClr val="accent3"/>
              </a:buClr>
              <a:defRPr/>
            </a:pPr>
            <a:r>
              <a:rPr lang="en-US" sz="2400" dirty="0" smtClean="0">
                <a:latin typeface="Open Sans" pitchFamily="34" charset="0"/>
                <a:ea typeface="Open Sans" pitchFamily="34" charset="0"/>
                <a:cs typeface="Open Sans" pitchFamily="34" charset="0"/>
              </a:rPr>
              <a:t>Review training agenda, structure &amp; process</a:t>
            </a:r>
          </a:p>
          <a:p>
            <a:pPr lvl="0" eaLnBrk="1" fontAlgn="auto" hangingPunct="1">
              <a:buClr>
                <a:schemeClr val="accent3"/>
              </a:buClr>
              <a:defRPr/>
            </a:pPr>
            <a:endParaRPr lang="en-US" sz="2400" dirty="0" smtClean="0">
              <a:latin typeface="Open Sans" pitchFamily="34" charset="0"/>
              <a:ea typeface="Open Sans" pitchFamily="34" charset="0"/>
              <a:cs typeface="Open Sans" pitchFamily="34" charset="0"/>
            </a:endParaRPr>
          </a:p>
          <a:p>
            <a:pPr marL="0" indent="0" eaLnBrk="1" fontAlgn="auto" hangingPunct="1">
              <a:buClr>
                <a:schemeClr val="accent3"/>
              </a:buClr>
              <a:buFontTx/>
              <a:buNone/>
              <a:defRPr/>
            </a:pPr>
            <a:endParaRPr lang="en-US" sz="2400" dirty="0">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eaLnBrk="1" fontAlgn="auto" hangingPunct="1">
              <a:spcAft>
                <a:spcPts val="0"/>
              </a:spcAft>
              <a:defRPr/>
            </a:pPr>
            <a:r>
              <a:rPr lang="en-US" dirty="0" smtClean="0">
                <a:ea typeface="+mj-ea"/>
              </a:rPr>
              <a:t>EXERCISE - INTRODUCTIONS</a:t>
            </a:r>
            <a:endParaRPr lang="en-US" dirty="0">
              <a:ea typeface="+mj-ea"/>
            </a:endParaRPr>
          </a:p>
        </p:txBody>
      </p:sp>
      <p:sp>
        <p:nvSpPr>
          <p:cNvPr id="10" name="TextBox 9"/>
          <p:cNvSpPr txBox="1"/>
          <p:nvPr/>
        </p:nvSpPr>
        <p:spPr>
          <a:xfrm>
            <a:off x="1119417" y="2234472"/>
            <a:ext cx="7549116" cy="1384995"/>
          </a:xfrm>
          <a:prstGeom prst="rect">
            <a:avLst/>
          </a:prstGeom>
          <a:noFill/>
        </p:spPr>
        <p:txBody>
          <a:bodyPr wrap="square" rtlCol="0">
            <a:spAutoFit/>
          </a:bodyPr>
          <a:lstStyle/>
          <a:p>
            <a:pPr marL="342900" indent="-342900">
              <a:buAutoNum type="arabicPeriod"/>
            </a:pPr>
            <a:r>
              <a:rPr lang="en-US" sz="2800" dirty="0" smtClean="0">
                <a:latin typeface="Open Sans" pitchFamily="34" charset="0"/>
                <a:ea typeface="Open Sans" pitchFamily="34" charset="0"/>
                <a:cs typeface="Open Sans" pitchFamily="34" charset="0"/>
              </a:rPr>
              <a:t>Name</a:t>
            </a:r>
          </a:p>
          <a:p>
            <a:pPr marL="342900" indent="-342900">
              <a:buAutoNum type="arabicPeriod"/>
            </a:pPr>
            <a:r>
              <a:rPr lang="en-US" sz="2800" dirty="0" smtClean="0">
                <a:latin typeface="Open Sans" pitchFamily="34" charset="0"/>
                <a:ea typeface="Open Sans" pitchFamily="34" charset="0"/>
                <a:cs typeface="Open Sans" pitchFamily="34" charset="0"/>
              </a:rPr>
              <a:t>Position</a:t>
            </a:r>
          </a:p>
          <a:p>
            <a:pPr marL="342900" indent="-342900">
              <a:buAutoNum type="arabicPeriod"/>
            </a:pPr>
            <a:r>
              <a:rPr lang="en-US" sz="2800" dirty="0" smtClean="0">
                <a:latin typeface="Open Sans" pitchFamily="34" charset="0"/>
                <a:ea typeface="Open Sans" pitchFamily="34" charset="0"/>
                <a:cs typeface="Open Sans" pitchFamily="34" charset="0"/>
              </a:rPr>
              <a:t>One interesting thing about you</a:t>
            </a:r>
            <a:endParaRPr lang="en-US" sz="2800" dirty="0">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rPr>
              <a:t>Training </a:t>
            </a:r>
            <a:r>
              <a:rPr lang="en-US" dirty="0" smtClean="0">
                <a:ea typeface="+mj-ea"/>
              </a:rPr>
              <a:t>objectives and </a:t>
            </a:r>
            <a:r>
              <a:rPr lang="en-US" dirty="0" smtClean="0">
                <a:ea typeface="+mj-ea"/>
              </a:rPr>
              <a:t>expectations</a:t>
            </a:r>
            <a:endParaRPr lang="en-US" dirty="0">
              <a:ea typeface="+mj-ea"/>
            </a:endParaRPr>
          </a:p>
        </p:txBody>
      </p:sp>
      <p:sp>
        <p:nvSpPr>
          <p:cNvPr id="3" name="Content Placeholder 2"/>
          <p:cNvSpPr>
            <a:spLocks noGrp="1"/>
          </p:cNvSpPr>
          <p:nvPr>
            <p:ph idx="1"/>
          </p:nvPr>
        </p:nvSpPr>
        <p:spPr/>
        <p:txBody>
          <a:bodyPr/>
          <a:lstStyle/>
          <a:p>
            <a:pPr eaLnBrk="1" hangingPunct="1"/>
            <a:r>
              <a:rPr lang="en-US" sz="2800" dirty="0" smtClean="0">
                <a:solidFill>
                  <a:schemeClr val="tx1"/>
                </a:solidFill>
                <a:latin typeface="Open Sans" pitchFamily="34" charset="0"/>
                <a:ea typeface="Open Sans" pitchFamily="34" charset="0"/>
                <a:cs typeface="Open Sans" pitchFamily="34" charset="0"/>
              </a:rPr>
              <a:t>To build understanding of, and capacity in, case management for survivors of Gender-based violence. </a:t>
            </a:r>
          </a:p>
          <a:p>
            <a:pPr eaLnBrk="1" hangingPunct="1"/>
            <a:endParaRPr lang="en-GB" sz="2800" dirty="0" smtClean="0">
              <a:solidFill>
                <a:schemeClr val="tx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overview</a:t>
            </a:r>
            <a:endParaRPr lang="en-US" dirty="0"/>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xmlns="" val="1356873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agreements</a:t>
            </a:r>
            <a:endParaRPr lang="en-US" dirty="0"/>
          </a:p>
        </p:txBody>
      </p:sp>
      <p:sp>
        <p:nvSpPr>
          <p:cNvPr id="5" name="Content Placeholder 4"/>
          <p:cNvSpPr>
            <a:spLocks noGrp="1"/>
          </p:cNvSpPr>
          <p:nvPr>
            <p:ph idx="1"/>
          </p:nvPr>
        </p:nvSpPr>
        <p:spPr/>
        <p:txBody>
          <a:bodyPr/>
          <a:lstStyle/>
          <a:p>
            <a:endParaRPr lang="en-US"/>
          </a:p>
        </p:txBody>
      </p:sp>
      <p:graphicFrame>
        <p:nvGraphicFramePr>
          <p:cNvPr id="7" name="Content Placeholder 3"/>
          <p:cNvGraphicFramePr>
            <a:graphicFrameLocks/>
          </p:cNvGraphicFramePr>
          <p:nvPr>
            <p:extLst>
              <p:ext uri="{D42A27DB-BD31-4B8C-83A1-F6EECF244321}">
                <p14:modId xmlns:p14="http://schemas.microsoft.com/office/powerpoint/2010/main" xmlns="" val="429224679"/>
              </p:ext>
            </p:extLst>
          </p:nvPr>
        </p:nvGraphicFramePr>
        <p:xfrm>
          <a:off x="723014" y="1828800"/>
          <a:ext cx="1031358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56049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p:txBody>
          <a:bodyPr/>
          <a:lstStyle/>
          <a:p>
            <a:pPr>
              <a:buFont typeface="Arial" charset="0"/>
              <a:buChar char="•"/>
            </a:pPr>
            <a:r>
              <a:rPr lang="en-US" sz="3200" dirty="0" smtClean="0">
                <a:solidFill>
                  <a:schemeClr val="tx1"/>
                </a:solidFill>
                <a:latin typeface="Open Sans" pitchFamily="34" charset="0"/>
                <a:ea typeface="Open Sans" pitchFamily="34" charset="0"/>
                <a:cs typeface="Open Sans" pitchFamily="34" charset="0"/>
              </a:rPr>
              <a:t> Break &amp; Lunch Locations</a:t>
            </a:r>
          </a:p>
          <a:p>
            <a:pPr>
              <a:buFont typeface="Arial" charset="0"/>
              <a:buChar char="•"/>
            </a:pPr>
            <a:r>
              <a:rPr lang="en-US" sz="3200" dirty="0">
                <a:solidFill>
                  <a:schemeClr val="tx1"/>
                </a:solidFill>
                <a:latin typeface="Open Sans" pitchFamily="34" charset="0"/>
                <a:ea typeface="Open Sans" pitchFamily="34" charset="0"/>
                <a:cs typeface="Open Sans" pitchFamily="34" charset="0"/>
              </a:rPr>
              <a:t> </a:t>
            </a:r>
            <a:r>
              <a:rPr lang="en-US" sz="3200" dirty="0" smtClean="0">
                <a:solidFill>
                  <a:schemeClr val="tx1"/>
                </a:solidFill>
                <a:latin typeface="Open Sans" pitchFamily="34" charset="0"/>
                <a:ea typeface="Open Sans" pitchFamily="34" charset="0"/>
                <a:cs typeface="Open Sans" pitchFamily="34" charset="0"/>
              </a:rPr>
              <a:t>Bathrooms</a:t>
            </a:r>
          </a:p>
          <a:p>
            <a:pPr>
              <a:buFont typeface="Arial" charset="0"/>
              <a:buChar char="•"/>
            </a:pPr>
            <a:r>
              <a:rPr lang="en-US" sz="3200" dirty="0">
                <a:solidFill>
                  <a:schemeClr val="tx1"/>
                </a:solidFill>
                <a:latin typeface="Open Sans" pitchFamily="34" charset="0"/>
                <a:ea typeface="Open Sans" pitchFamily="34" charset="0"/>
                <a:cs typeface="Open Sans" pitchFamily="34" charset="0"/>
              </a:rPr>
              <a:t> </a:t>
            </a:r>
            <a:r>
              <a:rPr lang="en-US" sz="3200" dirty="0" smtClean="0">
                <a:solidFill>
                  <a:schemeClr val="tx1"/>
                </a:solidFill>
                <a:latin typeface="Open Sans" pitchFamily="34" charset="0"/>
                <a:ea typeface="Open Sans" pitchFamily="34" charset="0"/>
                <a:cs typeface="Open Sans" pitchFamily="34" charset="0"/>
              </a:rPr>
              <a:t>Phones, computers, essential calls</a:t>
            </a:r>
          </a:p>
        </p:txBody>
      </p:sp>
    </p:spTree>
    <p:extLst>
      <p:ext uri="{BB962C8B-B14F-4D97-AF65-F5344CB8AC3E}">
        <p14:creationId xmlns:p14="http://schemas.microsoft.com/office/powerpoint/2010/main" xmlns="" val="254259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test</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13189</TotalTime>
  <Words>852</Words>
  <Application>Microsoft Office PowerPoint</Application>
  <PresentationFormat>Custom</PresentationFormat>
  <Paragraphs>86</Paragraphs>
  <Slides>9</Slides>
  <Notes>9</Notes>
  <HiddenSlides>0</HiddenSlides>
  <MMClips>0</MMClips>
  <ScaleCrop>false</ScaleCrop>
  <HeadingPairs>
    <vt:vector size="4" baseType="variant">
      <vt:variant>
        <vt:lpstr>Theme</vt:lpstr>
      </vt:variant>
      <vt:variant>
        <vt:i4>4</vt:i4>
      </vt:variant>
      <vt:variant>
        <vt:lpstr>Slide Titles</vt:lpstr>
      </vt:variant>
      <vt:variant>
        <vt:i4>9</vt:i4>
      </vt:variant>
    </vt:vector>
  </HeadingPairs>
  <TitlesOfParts>
    <vt:vector size="13" baseType="lpstr">
      <vt:lpstr>Integral</vt:lpstr>
      <vt:lpstr>IRC-Module-Template-V2</vt:lpstr>
      <vt:lpstr>1_IRC-Module-Template-V2</vt:lpstr>
      <vt:lpstr>2_IRC-Module-Template-V2</vt:lpstr>
      <vt:lpstr>Slide 1</vt:lpstr>
      <vt:lpstr>WELCOME AND INTRODUCTION</vt:lpstr>
      <vt:lpstr>OBJECTIVES</vt:lpstr>
      <vt:lpstr>EXERCISE - INTRODUCTIONS</vt:lpstr>
      <vt:lpstr>Training objectives and expectations</vt:lpstr>
      <vt:lpstr>Training overview</vt:lpstr>
      <vt:lpstr>Group agreements</vt:lpstr>
      <vt:lpstr>housekeeping</vt:lpstr>
      <vt:lpstr>Pre test</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153</cp:revision>
  <dcterms:created xsi:type="dcterms:W3CDTF">2016-02-16T15:51:51Z</dcterms:created>
  <dcterms:modified xsi:type="dcterms:W3CDTF">2017-04-25T02:41:35Z</dcterms:modified>
</cp:coreProperties>
</file>